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2" r:id="rId4"/>
    <p:sldId id="264" r:id="rId5"/>
    <p:sldId id="260" r:id="rId6"/>
    <p:sldId id="261" r:id="rId7"/>
    <p:sldId id="262" r:id="rId8"/>
    <p:sldId id="263" r:id="rId9"/>
    <p:sldId id="265" r:id="rId10"/>
    <p:sldId id="268" r:id="rId11"/>
    <p:sldId id="267" r:id="rId12"/>
    <p:sldId id="269" r:id="rId13"/>
    <p:sldId id="270" r:id="rId14"/>
    <p:sldId id="271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-7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4/6/2009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Burnt (Lev. 1, 6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151466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Bull, male sheep, dove or pigeon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0574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Voluntary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The Five Levitical Sacrifices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252478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Wholly burned on altar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981980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Signified total dedication to God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846493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Christ is Lamb of God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4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/>
      <p:bldP spid="11" grpId="2"/>
      <p:bldP spid="12" grpId="0"/>
      <p:bldP spid="12" grpId="1"/>
      <p:bldP spid="12" grpId="2"/>
      <p:bldP spid="6" grpId="0"/>
      <p:bldP spid="6" grpId="1"/>
      <p:bldP spid="6" grpId="2"/>
      <p:bldP spid="7" grpId="0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Grain (Lev. 2, 6)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151466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Wheat or barley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611489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Accompanying burnt offering; always with peace offering; sin offering of very poor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The Five Levitical Sacrifices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352800"/>
            <a:ext cx="5638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As a non-bloody offering, accompanied bloody offerings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4632067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Signified total dedication to God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49658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Christ is our provision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6" grpId="0"/>
      <p:bldP spid="6" grpId="1"/>
      <p:bldP spid="6" grpId="2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Peace (Lev. 3, 7)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151466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Bull, lamb or goat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611489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Thank offering, pledge offering, free-will offering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The Five Levitical Sacrifices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2492022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Most parts were eaten by worshipper and family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3352800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Meat eaten was token of God's faithfulness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4202289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Christ's death is basis of fellowship with God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6" grpId="0"/>
      <p:bldP spid="6" grpId="1"/>
      <p:bldP spid="6" grpId="2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Sin (Lev. 4, 5, 6)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151466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Priest or nation: </a:t>
            </a:r>
            <a:r>
              <a:rPr lang="en-US" sz="2800" dirty="0" smtClean="0">
                <a:latin typeface="+mj-lt"/>
              </a:rPr>
              <a:t>Young bull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Leader:  </a:t>
            </a:r>
            <a:r>
              <a:rPr lang="en-US" sz="2800" dirty="0" smtClean="0">
                <a:latin typeface="+mj-lt"/>
              </a:rPr>
              <a:t>Male goat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Layperson: </a:t>
            </a:r>
            <a:r>
              <a:rPr lang="en-US" sz="2800" dirty="0" smtClean="0">
                <a:latin typeface="+mj-lt"/>
              </a:rPr>
              <a:t>Female goat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Poor:  </a:t>
            </a:r>
            <a:r>
              <a:rPr lang="en-US" sz="2800" dirty="0" smtClean="0">
                <a:latin typeface="+mj-lt"/>
              </a:rPr>
              <a:t>Dove or pigeon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Very poor:  </a:t>
            </a:r>
            <a:r>
              <a:rPr lang="en-US" sz="2800" dirty="0" smtClean="0">
                <a:latin typeface="+mj-lt"/>
              </a:rPr>
              <a:t>Flour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745089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Unintentional sin against divine command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The Five Levitical Sacrifices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4633176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Atonement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5080196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Jesus is our atonement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6" grpId="0"/>
      <p:bldP spid="6" grpId="1"/>
      <p:bldP spid="6" grpId="2"/>
      <p:bldP spid="8" grpId="0"/>
      <p:bldP spid="8" grpId="1"/>
      <p:bldP spid="8" grpId="2"/>
      <p:bldP spid="9" grpId="0"/>
      <p:bldP spid="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Trespass (Lev. 5, 6, 7)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151466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Usually a ram</a:t>
            </a:r>
            <a:endParaRPr lang="en-US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611489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Sin against God or man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The Five Levitical Sacrifices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2077155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Usually accompanied by compensation or fine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98198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Jesus provides retribution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 tmFilter="0,0; .5, 0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6" grpId="0"/>
      <p:bldP spid="6" grpId="1"/>
      <p:bldP spid="6" grpId="2"/>
      <p:bldP spid="7" grpId="0"/>
      <p:bldP spid="8" grpId="0"/>
      <p:bldP spid="8" grpId="1"/>
      <p:bldP spid="8" grpId="2"/>
      <p:bldP spid="9" grpId="0"/>
      <p:bldP spid="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228600" y="1611842"/>
            <a:ext cx="7772400" cy="763588"/>
            <a:chOff x="228600" y="1611842"/>
            <a:chExt cx="7772400" cy="763588"/>
          </a:xfrm>
        </p:grpSpPr>
        <p:grpSp>
          <p:nvGrpSpPr>
            <p:cNvPr id="8" name="Group 5"/>
            <p:cNvGrpSpPr>
              <a:grpSpLocks/>
            </p:cNvGrpSpPr>
            <p:nvPr/>
          </p:nvGrpSpPr>
          <p:grpSpPr bwMode="auto">
            <a:xfrm>
              <a:off x="228600" y="1611842"/>
              <a:ext cx="7648748" cy="763588"/>
              <a:chOff x="276" y="2096"/>
              <a:chExt cx="5196" cy="481"/>
            </a:xfrm>
          </p:grpSpPr>
          <p:grpSp>
            <p:nvGrpSpPr>
              <p:cNvPr id="20" name="Group 6"/>
              <p:cNvGrpSpPr>
                <a:grpSpLocks/>
              </p:cNvGrpSpPr>
              <p:nvPr/>
            </p:nvGrpSpPr>
            <p:grpSpPr bwMode="auto">
              <a:xfrm>
                <a:off x="276" y="2097"/>
                <a:ext cx="5196" cy="480"/>
                <a:chOff x="276" y="2096"/>
                <a:chExt cx="5196" cy="480"/>
              </a:xfrm>
            </p:grpSpPr>
            <p:grpSp>
              <p:nvGrpSpPr>
                <p:cNvPr id="33" name="Group 7"/>
                <p:cNvGrpSpPr>
                  <a:grpSpLocks/>
                </p:cNvGrpSpPr>
                <p:nvPr/>
              </p:nvGrpSpPr>
              <p:grpSpPr bwMode="auto">
                <a:xfrm>
                  <a:off x="288" y="2336"/>
                  <a:ext cx="5184" cy="240"/>
                  <a:chOff x="288" y="2160"/>
                  <a:chExt cx="5184" cy="240"/>
                </a:xfrm>
              </p:grpSpPr>
              <p:sp>
                <p:nvSpPr>
                  <p:cNvPr id="51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288" y="2160"/>
                    <a:ext cx="5184" cy="240"/>
                  </a:xfrm>
                  <a:prstGeom prst="rect">
                    <a:avLst/>
                  </a:prstGeom>
                  <a:solidFill>
                    <a:srgbClr val="FF99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  <p:sp>
                <p:nvSpPr>
                  <p:cNvPr id="5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720" y="2160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  <p:sp>
                <p:nvSpPr>
                  <p:cNvPr id="53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2160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  <p:sp>
                <p:nvSpPr>
                  <p:cNvPr id="54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2160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  <p:sp>
                <p:nvSpPr>
                  <p:cNvPr id="55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016" y="2160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  <p:sp>
                <p:nvSpPr>
                  <p:cNvPr id="56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2160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  <p:sp>
                <p:nvSpPr>
                  <p:cNvPr id="57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2160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  <p:sp>
                <p:nvSpPr>
                  <p:cNvPr id="58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312" y="2160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  <p:sp>
                <p:nvSpPr>
                  <p:cNvPr id="59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2160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  <p:sp>
                <p:nvSpPr>
                  <p:cNvPr id="60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2160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  <p:sp>
                <p:nvSpPr>
                  <p:cNvPr id="61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5040" y="2160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  <p:sp>
                <p:nvSpPr>
                  <p:cNvPr id="62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160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b="1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34" name="Rectangle 20"/>
                <p:cNvSpPr>
                  <a:spLocks noChangeArrowheads="1"/>
                </p:cNvSpPr>
                <p:nvPr/>
              </p:nvSpPr>
              <p:spPr bwMode="auto">
                <a:xfrm>
                  <a:off x="288" y="2096"/>
                  <a:ext cx="5184" cy="240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2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35" name="Line 21"/>
                <p:cNvSpPr>
                  <a:spLocks noChangeShapeType="1"/>
                </p:cNvSpPr>
                <p:nvPr/>
              </p:nvSpPr>
              <p:spPr bwMode="auto">
                <a:xfrm>
                  <a:off x="525" y="209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b="1">
                    <a:solidFill>
                      <a:schemeClr val="bg2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36" name="Line 22"/>
                <p:cNvSpPr>
                  <a:spLocks noChangeShapeType="1"/>
                </p:cNvSpPr>
                <p:nvPr/>
              </p:nvSpPr>
              <p:spPr bwMode="auto">
                <a:xfrm>
                  <a:off x="942" y="209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b="1">
                    <a:solidFill>
                      <a:schemeClr val="bg2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37" name="Line 23"/>
                <p:cNvSpPr>
                  <a:spLocks noChangeShapeType="1"/>
                </p:cNvSpPr>
                <p:nvPr/>
              </p:nvSpPr>
              <p:spPr bwMode="auto">
                <a:xfrm>
                  <a:off x="1371" y="209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b="1">
                    <a:solidFill>
                      <a:schemeClr val="bg2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38" name="Line 24"/>
                <p:cNvSpPr>
                  <a:spLocks noChangeShapeType="1"/>
                </p:cNvSpPr>
                <p:nvPr/>
              </p:nvSpPr>
              <p:spPr bwMode="auto">
                <a:xfrm>
                  <a:off x="1806" y="209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b="1">
                    <a:solidFill>
                      <a:schemeClr val="bg2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39" name="Line 25"/>
                <p:cNvSpPr>
                  <a:spLocks noChangeShapeType="1"/>
                </p:cNvSpPr>
                <p:nvPr/>
              </p:nvSpPr>
              <p:spPr bwMode="auto">
                <a:xfrm>
                  <a:off x="2235" y="209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b="1">
                    <a:solidFill>
                      <a:schemeClr val="bg2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40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6" y="2132"/>
                  <a:ext cx="31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b="1" dirty="0">
                      <a:solidFill>
                        <a:schemeClr val="bg2">
                          <a:lumMod val="10000"/>
                        </a:schemeClr>
                      </a:solidFill>
                    </a:rPr>
                    <a:t>Mar</a:t>
                  </a:r>
                </a:p>
              </p:txBody>
            </p:sp>
            <p:sp>
              <p:nvSpPr>
                <p:cNvPr id="41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528" y="2134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b="1">
                      <a:solidFill>
                        <a:schemeClr val="bg2">
                          <a:lumMod val="10000"/>
                        </a:schemeClr>
                      </a:solidFill>
                    </a:rPr>
                    <a:t>Apr</a:t>
                  </a:r>
                </a:p>
              </p:txBody>
            </p:sp>
            <p:sp>
              <p:nvSpPr>
                <p:cNvPr id="4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960" y="2132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b="1">
                      <a:solidFill>
                        <a:schemeClr val="bg2">
                          <a:lumMod val="10000"/>
                        </a:schemeClr>
                      </a:solidFill>
                    </a:rPr>
                    <a:t>May</a:t>
                  </a:r>
                </a:p>
              </p:txBody>
            </p:sp>
            <p:sp>
              <p:nvSpPr>
                <p:cNvPr id="4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392" y="2137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b="1">
                      <a:solidFill>
                        <a:schemeClr val="bg2">
                          <a:lumMod val="10000"/>
                        </a:schemeClr>
                      </a:solidFill>
                    </a:rPr>
                    <a:t>Jun</a:t>
                  </a:r>
                </a:p>
              </p:txBody>
            </p:sp>
            <p:sp>
              <p:nvSpPr>
                <p:cNvPr id="4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827" y="2138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b="1">
                      <a:solidFill>
                        <a:schemeClr val="bg2">
                          <a:lumMod val="10000"/>
                        </a:schemeClr>
                      </a:solidFill>
                    </a:rPr>
                    <a:t>Jul</a:t>
                  </a:r>
                </a:p>
              </p:txBody>
            </p:sp>
            <p:sp>
              <p:nvSpPr>
                <p:cNvPr id="4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262" y="2138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b="1">
                      <a:solidFill>
                        <a:schemeClr val="bg2">
                          <a:lumMod val="10000"/>
                        </a:schemeClr>
                      </a:solidFill>
                    </a:rPr>
                    <a:t>Aug</a:t>
                  </a:r>
                </a:p>
              </p:txBody>
            </p:sp>
            <p:sp>
              <p:nvSpPr>
                <p:cNvPr id="4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12" y="2378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b="1">
                      <a:solidFill>
                        <a:schemeClr val="bg2">
                          <a:lumMod val="10000"/>
                        </a:schemeClr>
                      </a:solidFill>
                    </a:rPr>
                    <a:t>Nisan</a:t>
                  </a:r>
                </a:p>
              </p:txBody>
            </p:sp>
            <p:sp>
              <p:nvSpPr>
                <p:cNvPr id="4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738" y="2384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b="1">
                      <a:solidFill>
                        <a:schemeClr val="bg2">
                          <a:lumMod val="10000"/>
                        </a:schemeClr>
                      </a:solidFill>
                    </a:rPr>
                    <a:t>Iyar</a:t>
                  </a:r>
                </a:p>
              </p:txBody>
            </p:sp>
            <p:sp>
              <p:nvSpPr>
                <p:cNvPr id="48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176" y="2384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b="1">
                      <a:solidFill>
                        <a:schemeClr val="bg2">
                          <a:lumMod val="10000"/>
                        </a:schemeClr>
                      </a:solidFill>
                    </a:rPr>
                    <a:t>Sivan</a:t>
                  </a:r>
                </a:p>
              </p:txBody>
            </p:sp>
            <p:sp>
              <p:nvSpPr>
                <p:cNvPr id="49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557" y="2384"/>
                  <a:ext cx="480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b="1">
                      <a:solidFill>
                        <a:schemeClr val="bg2">
                          <a:lumMod val="10000"/>
                        </a:schemeClr>
                      </a:solidFill>
                    </a:rPr>
                    <a:t>Tammuz</a:t>
                  </a:r>
                </a:p>
              </p:txBody>
            </p:sp>
            <p:sp>
              <p:nvSpPr>
                <p:cNvPr id="5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043" y="2384"/>
                  <a:ext cx="384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000" b="1">
                      <a:solidFill>
                        <a:schemeClr val="bg2">
                          <a:lumMod val="10000"/>
                        </a:schemeClr>
                      </a:solidFill>
                    </a:rPr>
                    <a:t>Av</a:t>
                  </a:r>
                </a:p>
              </p:txBody>
            </p:sp>
          </p:grpSp>
          <p:sp>
            <p:nvSpPr>
              <p:cNvPr id="21" name="Line 37"/>
              <p:cNvSpPr>
                <a:spLocks noChangeShapeType="1"/>
              </p:cNvSpPr>
              <p:nvPr/>
            </p:nvSpPr>
            <p:spPr bwMode="auto">
              <a:xfrm>
                <a:off x="2670" y="209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  <p:sp>
            <p:nvSpPr>
              <p:cNvPr id="22" name="Line 38"/>
              <p:cNvSpPr>
                <a:spLocks noChangeShapeType="1"/>
              </p:cNvSpPr>
              <p:nvPr/>
            </p:nvSpPr>
            <p:spPr bwMode="auto">
              <a:xfrm>
                <a:off x="3102" y="209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  <p:sp>
            <p:nvSpPr>
              <p:cNvPr id="23" name="Line 39"/>
              <p:cNvSpPr>
                <a:spLocks noChangeShapeType="1"/>
              </p:cNvSpPr>
              <p:nvPr/>
            </p:nvSpPr>
            <p:spPr bwMode="auto">
              <a:xfrm>
                <a:off x="3534" y="209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  <p:sp>
            <p:nvSpPr>
              <p:cNvPr id="24" name="Line 40"/>
              <p:cNvSpPr>
                <a:spLocks noChangeShapeType="1"/>
              </p:cNvSpPr>
              <p:nvPr/>
            </p:nvSpPr>
            <p:spPr bwMode="auto">
              <a:xfrm>
                <a:off x="3966" y="209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  <p:sp>
            <p:nvSpPr>
              <p:cNvPr id="25" name="Text Box 41"/>
              <p:cNvSpPr txBox="1">
                <a:spLocks noChangeArrowheads="1"/>
              </p:cNvSpPr>
              <p:nvPr/>
            </p:nvSpPr>
            <p:spPr bwMode="auto">
              <a:xfrm>
                <a:off x="2691" y="2141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solidFill>
                      <a:schemeClr val="bg2">
                        <a:lumMod val="10000"/>
                      </a:schemeClr>
                    </a:solidFill>
                  </a:rPr>
                  <a:t>Sep</a:t>
                </a:r>
              </a:p>
            </p:txBody>
          </p:sp>
          <p:sp>
            <p:nvSpPr>
              <p:cNvPr id="26" name="Text Box 42"/>
              <p:cNvSpPr txBox="1">
                <a:spLocks noChangeArrowheads="1"/>
              </p:cNvSpPr>
              <p:nvPr/>
            </p:nvSpPr>
            <p:spPr bwMode="auto">
              <a:xfrm>
                <a:off x="3123" y="2144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solidFill>
                      <a:schemeClr val="bg2">
                        <a:lumMod val="10000"/>
                      </a:schemeClr>
                    </a:solidFill>
                  </a:rPr>
                  <a:t>Oct</a:t>
                </a:r>
              </a:p>
            </p:txBody>
          </p:sp>
          <p:sp>
            <p:nvSpPr>
              <p:cNvPr id="27" name="Text Box 43"/>
              <p:cNvSpPr txBox="1">
                <a:spLocks noChangeArrowheads="1"/>
              </p:cNvSpPr>
              <p:nvPr/>
            </p:nvSpPr>
            <p:spPr bwMode="auto">
              <a:xfrm>
                <a:off x="3558" y="2144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solidFill>
                      <a:schemeClr val="bg2">
                        <a:lumMod val="10000"/>
                      </a:schemeClr>
                    </a:solidFill>
                  </a:rPr>
                  <a:t>Nov</a:t>
                </a:r>
              </a:p>
            </p:txBody>
          </p:sp>
          <p:sp>
            <p:nvSpPr>
              <p:cNvPr id="28" name="Text Box 44"/>
              <p:cNvSpPr txBox="1">
                <a:spLocks noChangeArrowheads="1"/>
              </p:cNvSpPr>
              <p:nvPr/>
            </p:nvSpPr>
            <p:spPr bwMode="auto">
              <a:xfrm>
                <a:off x="3990" y="2144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solidFill>
                      <a:schemeClr val="bg2">
                        <a:lumMod val="10000"/>
                      </a:schemeClr>
                    </a:solidFill>
                  </a:rPr>
                  <a:t>Dec</a:t>
                </a:r>
              </a:p>
            </p:txBody>
          </p:sp>
          <p:sp>
            <p:nvSpPr>
              <p:cNvPr id="29" name="Text Box 45"/>
              <p:cNvSpPr txBox="1">
                <a:spLocks noChangeArrowheads="1"/>
              </p:cNvSpPr>
              <p:nvPr/>
            </p:nvSpPr>
            <p:spPr bwMode="auto">
              <a:xfrm>
                <a:off x="2469" y="2384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solidFill>
                      <a:schemeClr val="bg2">
                        <a:lumMod val="10000"/>
                      </a:schemeClr>
                    </a:solidFill>
                  </a:rPr>
                  <a:t>Elul</a:t>
                </a:r>
              </a:p>
            </p:txBody>
          </p:sp>
          <p:sp>
            <p:nvSpPr>
              <p:cNvPr id="30" name="Text Box 46"/>
              <p:cNvSpPr txBox="1">
                <a:spLocks noChangeArrowheads="1"/>
              </p:cNvSpPr>
              <p:nvPr/>
            </p:nvSpPr>
            <p:spPr bwMode="auto">
              <a:xfrm>
                <a:off x="2901" y="2384"/>
                <a:ext cx="3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solidFill>
                      <a:schemeClr val="bg2">
                        <a:lumMod val="10000"/>
                      </a:schemeClr>
                    </a:solidFill>
                  </a:rPr>
                  <a:t>Tishri</a:t>
                </a:r>
              </a:p>
            </p:txBody>
          </p:sp>
          <p:sp>
            <p:nvSpPr>
              <p:cNvPr id="31" name="Text Box 47"/>
              <p:cNvSpPr txBox="1">
                <a:spLocks noChangeArrowheads="1"/>
              </p:cNvSpPr>
              <p:nvPr/>
            </p:nvSpPr>
            <p:spPr bwMode="auto">
              <a:xfrm>
                <a:off x="3276" y="2384"/>
                <a:ext cx="52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solidFill>
                      <a:schemeClr val="bg2">
                        <a:lumMod val="10000"/>
                      </a:schemeClr>
                    </a:solidFill>
                  </a:rPr>
                  <a:t>Heshvan</a:t>
                </a:r>
              </a:p>
            </p:txBody>
          </p:sp>
          <p:sp>
            <p:nvSpPr>
              <p:cNvPr id="32" name="Text Box 48"/>
              <p:cNvSpPr txBox="1">
                <a:spLocks noChangeArrowheads="1"/>
              </p:cNvSpPr>
              <p:nvPr/>
            </p:nvSpPr>
            <p:spPr bwMode="auto">
              <a:xfrm>
                <a:off x="3729" y="2384"/>
                <a:ext cx="46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solidFill>
                      <a:schemeClr val="bg2">
                        <a:lumMod val="10000"/>
                      </a:schemeClr>
                    </a:solidFill>
                  </a:rPr>
                  <a:t>Chislev</a:t>
                </a:r>
              </a:p>
            </p:txBody>
          </p:sp>
        </p:grpSp>
        <p:sp>
          <p:nvSpPr>
            <p:cNvPr id="9" name="Line 49"/>
            <p:cNvSpPr>
              <a:spLocks noChangeShapeType="1"/>
            </p:cNvSpPr>
            <p:nvPr/>
          </p:nvSpPr>
          <p:spPr bwMode="auto">
            <a:xfrm>
              <a:off x="6932295" y="1611842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0" name="Line 50"/>
            <p:cNvSpPr>
              <a:spLocks noChangeShapeType="1"/>
            </p:cNvSpPr>
            <p:nvPr/>
          </p:nvSpPr>
          <p:spPr bwMode="auto">
            <a:xfrm>
              <a:off x="6296371" y="1611842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3" name="Line 51"/>
            <p:cNvSpPr>
              <a:spLocks noChangeShapeType="1"/>
            </p:cNvSpPr>
            <p:nvPr/>
          </p:nvSpPr>
          <p:spPr bwMode="auto">
            <a:xfrm>
              <a:off x="7543800" y="1611842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4" name="Text Box 52"/>
            <p:cNvSpPr txBox="1">
              <a:spLocks noChangeArrowheads="1"/>
            </p:cNvSpPr>
            <p:nvPr/>
          </p:nvSpPr>
          <p:spPr bwMode="auto">
            <a:xfrm>
              <a:off x="6331700" y="1688042"/>
              <a:ext cx="56526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>
                  <a:solidFill>
                    <a:schemeClr val="bg2">
                      <a:lumMod val="10000"/>
                    </a:schemeClr>
                  </a:solidFill>
                </a:rPr>
                <a:t>Jan</a:t>
              </a:r>
            </a:p>
          </p:txBody>
        </p:sp>
        <p:sp>
          <p:nvSpPr>
            <p:cNvPr id="15" name="Text Box 53"/>
            <p:cNvSpPr txBox="1">
              <a:spLocks noChangeArrowheads="1"/>
            </p:cNvSpPr>
            <p:nvPr/>
          </p:nvSpPr>
          <p:spPr bwMode="auto">
            <a:xfrm>
              <a:off x="6967624" y="1688042"/>
              <a:ext cx="56526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>
                  <a:solidFill>
                    <a:schemeClr val="bg2">
                      <a:lumMod val="10000"/>
                    </a:schemeClr>
                  </a:solidFill>
                </a:rPr>
                <a:t>Feb</a:t>
              </a:r>
            </a:p>
          </p:txBody>
        </p:sp>
        <p:sp>
          <p:nvSpPr>
            <p:cNvPr id="16" name="Text Box 54"/>
            <p:cNvSpPr txBox="1">
              <a:spLocks noChangeArrowheads="1"/>
            </p:cNvSpPr>
            <p:nvPr/>
          </p:nvSpPr>
          <p:spPr bwMode="auto">
            <a:xfrm>
              <a:off x="7435735" y="1688042"/>
              <a:ext cx="56526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>
                  <a:solidFill>
                    <a:schemeClr val="bg2">
                      <a:lumMod val="10000"/>
                    </a:schemeClr>
                  </a:solidFill>
                </a:rPr>
                <a:t>Mar</a:t>
              </a:r>
            </a:p>
          </p:txBody>
        </p:sp>
        <p:sp>
          <p:nvSpPr>
            <p:cNvPr id="17" name="Text Box 55"/>
            <p:cNvSpPr txBox="1">
              <a:spLocks noChangeArrowheads="1"/>
            </p:cNvSpPr>
            <p:nvPr/>
          </p:nvSpPr>
          <p:spPr bwMode="auto">
            <a:xfrm>
              <a:off x="6000490" y="2069042"/>
              <a:ext cx="56526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>
                  <a:solidFill>
                    <a:schemeClr val="bg2">
                      <a:lumMod val="10000"/>
                    </a:schemeClr>
                  </a:solidFill>
                </a:rPr>
                <a:t>Tevet</a:t>
              </a:r>
            </a:p>
          </p:txBody>
        </p:sp>
        <p:sp>
          <p:nvSpPr>
            <p:cNvPr id="18" name="Text Box 56"/>
            <p:cNvSpPr txBox="1">
              <a:spLocks noChangeArrowheads="1"/>
            </p:cNvSpPr>
            <p:nvPr/>
          </p:nvSpPr>
          <p:spPr bwMode="auto">
            <a:xfrm>
              <a:off x="6645246" y="2069042"/>
              <a:ext cx="56526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>
                  <a:solidFill>
                    <a:schemeClr val="bg2">
                      <a:lumMod val="10000"/>
                    </a:schemeClr>
                  </a:solidFill>
                </a:rPr>
                <a:t>Shevat</a:t>
              </a:r>
            </a:p>
          </p:txBody>
        </p:sp>
        <p:sp>
          <p:nvSpPr>
            <p:cNvPr id="19" name="Text Box 57"/>
            <p:cNvSpPr txBox="1">
              <a:spLocks noChangeArrowheads="1"/>
            </p:cNvSpPr>
            <p:nvPr/>
          </p:nvSpPr>
          <p:spPr bwMode="auto">
            <a:xfrm>
              <a:off x="7276754" y="2069042"/>
              <a:ext cx="56526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>
                  <a:solidFill>
                    <a:schemeClr val="bg2">
                      <a:lumMod val="10000"/>
                    </a:schemeClr>
                  </a:solidFill>
                </a:rPr>
                <a:t>Adar</a:t>
              </a:r>
            </a:p>
          </p:txBody>
        </p:sp>
      </p:grpSp>
      <p:sp>
        <p:nvSpPr>
          <p:cNvPr id="63" name="Rectangle 69"/>
          <p:cNvSpPr>
            <a:spLocks noChangeArrowheads="1"/>
          </p:cNvSpPr>
          <p:nvPr/>
        </p:nvSpPr>
        <p:spPr bwMode="auto">
          <a:xfrm>
            <a:off x="533400" y="1611842"/>
            <a:ext cx="1219200" cy="762000"/>
          </a:xfrm>
          <a:prstGeom prst="rect">
            <a:avLst/>
          </a:prstGeom>
          <a:gradFill rotWithShape="1">
            <a:gsLst>
              <a:gs pos="0">
                <a:schemeClr val="bg2">
                  <a:alpha val="60001"/>
                </a:schemeClr>
              </a:gs>
              <a:gs pos="100000">
                <a:schemeClr val="bg2">
                  <a:gamma/>
                  <a:shade val="0"/>
                  <a:invGamma/>
                  <a:alpha val="60001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70"/>
          <p:cNvSpPr>
            <a:spLocks noChangeArrowheads="1"/>
          </p:cNvSpPr>
          <p:nvPr/>
        </p:nvSpPr>
        <p:spPr bwMode="auto">
          <a:xfrm>
            <a:off x="4114800" y="1611842"/>
            <a:ext cx="457200" cy="762000"/>
          </a:xfrm>
          <a:prstGeom prst="rect">
            <a:avLst/>
          </a:prstGeom>
          <a:gradFill rotWithShape="1">
            <a:gsLst>
              <a:gs pos="0">
                <a:schemeClr val="bg2">
                  <a:alpha val="60001"/>
                </a:schemeClr>
              </a:gs>
              <a:gs pos="100000">
                <a:schemeClr val="bg2">
                  <a:gamma/>
                  <a:shade val="0"/>
                  <a:invGamma/>
                  <a:alpha val="60001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58"/>
          <p:cNvSpPr>
            <a:spLocks noChangeShapeType="1"/>
          </p:cNvSpPr>
          <p:nvPr/>
        </p:nvSpPr>
        <p:spPr bwMode="auto">
          <a:xfrm flipH="1" flipV="1">
            <a:off x="533400" y="2438400"/>
            <a:ext cx="228600" cy="2895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" name="Line 59"/>
          <p:cNvSpPr>
            <a:spLocks noChangeShapeType="1"/>
          </p:cNvSpPr>
          <p:nvPr/>
        </p:nvSpPr>
        <p:spPr bwMode="auto">
          <a:xfrm flipH="1" flipV="1">
            <a:off x="609600" y="2438400"/>
            <a:ext cx="1143000" cy="205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60"/>
          <p:cNvSpPr txBox="1">
            <a:spLocks noChangeArrowheads="1"/>
          </p:cNvSpPr>
          <p:nvPr/>
        </p:nvSpPr>
        <p:spPr bwMode="auto">
          <a:xfrm>
            <a:off x="838200" y="4495800"/>
            <a:ext cx="2667000" cy="707886"/>
          </a:xfrm>
          <a:prstGeom prst="rect">
            <a:avLst/>
          </a:prstGeom>
          <a:solidFill>
            <a:srgbClr val="CC33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2 Unleavened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Bread (15-21 Nisan)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 Box 61"/>
          <p:cNvSpPr txBox="1">
            <a:spLocks noChangeArrowheads="1"/>
          </p:cNvSpPr>
          <p:nvPr/>
        </p:nvSpPr>
        <p:spPr bwMode="auto">
          <a:xfrm>
            <a:off x="152400" y="5300339"/>
            <a:ext cx="1676400" cy="707886"/>
          </a:xfrm>
          <a:prstGeom prst="rect">
            <a:avLst/>
          </a:prstGeom>
          <a:solidFill>
            <a:srgbClr val="CC33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* 1 Passover (14 Nisan)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Line 62"/>
          <p:cNvSpPr>
            <a:spLocks noChangeShapeType="1"/>
          </p:cNvSpPr>
          <p:nvPr/>
        </p:nvSpPr>
        <p:spPr bwMode="auto">
          <a:xfrm flipH="1" flipV="1">
            <a:off x="1676400" y="24384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" name="Text Box 63"/>
          <p:cNvSpPr txBox="1">
            <a:spLocks noChangeArrowheads="1"/>
          </p:cNvSpPr>
          <p:nvPr/>
        </p:nvSpPr>
        <p:spPr bwMode="auto">
          <a:xfrm>
            <a:off x="1905000" y="2743200"/>
            <a:ext cx="1905000" cy="707886"/>
          </a:xfrm>
          <a:prstGeom prst="rect">
            <a:avLst/>
          </a:prstGeom>
          <a:solidFill>
            <a:srgbClr val="CC33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* 4 Pentecost (6 Sivan)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Line 65"/>
          <p:cNvSpPr>
            <a:spLocks noChangeShapeType="1"/>
          </p:cNvSpPr>
          <p:nvPr/>
        </p:nvSpPr>
        <p:spPr bwMode="auto">
          <a:xfrm flipV="1">
            <a:off x="4114800" y="2438400"/>
            <a:ext cx="762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66"/>
          <p:cNvSpPr>
            <a:spLocks noChangeShapeType="1"/>
          </p:cNvSpPr>
          <p:nvPr/>
        </p:nvSpPr>
        <p:spPr bwMode="auto">
          <a:xfrm flipH="1" flipV="1">
            <a:off x="4343398" y="2438400"/>
            <a:ext cx="304801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Text Box 67"/>
          <p:cNvSpPr txBox="1">
            <a:spLocks noChangeArrowheads="1"/>
          </p:cNvSpPr>
          <p:nvPr/>
        </p:nvSpPr>
        <p:spPr bwMode="auto">
          <a:xfrm>
            <a:off x="4267200" y="4419600"/>
            <a:ext cx="1828800" cy="707886"/>
          </a:xfrm>
          <a:prstGeom prst="rect">
            <a:avLst/>
          </a:prstGeom>
          <a:solidFill>
            <a:srgbClr val="CC33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6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Atonement (10 Tishri)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Line 68"/>
          <p:cNvSpPr>
            <a:spLocks noChangeShapeType="1"/>
          </p:cNvSpPr>
          <p:nvPr/>
        </p:nvSpPr>
        <p:spPr bwMode="auto">
          <a:xfrm flipH="1" flipV="1">
            <a:off x="4572000" y="2438400"/>
            <a:ext cx="12954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Text Box 71"/>
          <p:cNvSpPr txBox="1">
            <a:spLocks noChangeArrowheads="1"/>
          </p:cNvSpPr>
          <p:nvPr/>
        </p:nvSpPr>
        <p:spPr bwMode="auto">
          <a:xfrm>
            <a:off x="4724400" y="3581400"/>
            <a:ext cx="2057400" cy="707886"/>
          </a:xfrm>
          <a:prstGeom prst="rect">
            <a:avLst/>
          </a:prstGeom>
          <a:solidFill>
            <a:srgbClr val="CC33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* 7 Tabernacles (15-22 Tishri)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64"/>
          <p:cNvSpPr txBox="1">
            <a:spLocks noChangeArrowheads="1"/>
          </p:cNvSpPr>
          <p:nvPr/>
        </p:nvSpPr>
        <p:spPr bwMode="auto">
          <a:xfrm>
            <a:off x="3581400" y="5181600"/>
            <a:ext cx="1676400" cy="707886"/>
          </a:xfrm>
          <a:prstGeom prst="rect">
            <a:avLst/>
          </a:prstGeom>
          <a:solidFill>
            <a:srgbClr val="CC33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5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Trumpets (1-2 Tishri)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Line 76"/>
          <p:cNvSpPr>
            <a:spLocks noChangeShapeType="1"/>
          </p:cNvSpPr>
          <p:nvPr/>
        </p:nvSpPr>
        <p:spPr bwMode="auto">
          <a:xfrm flipH="1" flipV="1">
            <a:off x="685800" y="24384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Text Box 75"/>
          <p:cNvSpPr txBox="1">
            <a:spLocks noChangeArrowheads="1"/>
          </p:cNvSpPr>
          <p:nvPr/>
        </p:nvSpPr>
        <p:spPr bwMode="auto">
          <a:xfrm>
            <a:off x="1752600" y="3657600"/>
            <a:ext cx="1676400" cy="707886"/>
          </a:xfrm>
          <a:prstGeom prst="rect">
            <a:avLst/>
          </a:prstGeom>
          <a:solidFill>
            <a:srgbClr val="CC33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3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Firstfruits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(16 Nisan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709333" y="892314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Church age</a:t>
            </a:r>
          </a:p>
        </p:txBody>
      </p:sp>
      <p:cxnSp>
        <p:nvCxnSpPr>
          <p:cNvPr id="81" name="Straight Connector 80"/>
          <p:cNvCxnSpPr/>
          <p:nvPr/>
        </p:nvCxnSpPr>
        <p:spPr>
          <a:xfrm rot="5400000">
            <a:off x="1905000" y="1219200"/>
            <a:ext cx="609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4267994" y="1218406"/>
            <a:ext cx="609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3962400" y="1219200"/>
            <a:ext cx="6096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2209800" y="1219200"/>
            <a:ext cx="6096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The Seven Levitical Feasts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876800" y="838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agneto" pitchFamily="82" charset="0"/>
              </a:rPr>
              <a:t>* Signifies mandatory pilgrim feasts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 tmFilter="0,0; .5, 0; 1, 1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1" animBg="1"/>
      <p:bldP spid="78" grpId="2" animBg="1"/>
      <p:bldP spid="79" grpId="0"/>
      <p:bldP spid="79" grpId="1"/>
      <p:bldP spid="86" grpId="0"/>
      <p:bldP spid="86" grpId="1"/>
      <p:bldP spid="88" grpId="0"/>
      <p:bldP spid="8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LXX ~ </a:t>
            </a:r>
            <a:r>
              <a:rPr lang="en-US" sz="2800" dirty="0" err="1" smtClean="0">
                <a:latin typeface="+mj-lt"/>
              </a:rPr>
              <a:t>Leuitikon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–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priestly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1430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Hebrew ~ </a:t>
            </a:r>
            <a:r>
              <a:rPr lang="en-US" sz="2800" i="1" dirty="0" smtClean="0">
                <a:latin typeface="+mj-lt"/>
              </a:rPr>
              <a:t>and He called</a:t>
            </a:r>
            <a:endParaRPr lang="en-US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Exodus: </a:t>
            </a:r>
            <a:r>
              <a:rPr lang="en-US" sz="2800" dirty="0" smtClean="0">
                <a:latin typeface="+mj-lt"/>
              </a:rPr>
              <a:t>Jesus as Savior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1430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Leviticus: </a:t>
            </a:r>
            <a:r>
              <a:rPr lang="en-US" sz="2800" dirty="0" smtClean="0">
                <a:latin typeface="+mj-lt"/>
              </a:rPr>
              <a:t>Jesus as Sanctifier</a:t>
            </a:r>
            <a:endParaRPr lang="en-US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Holy</a:t>
            </a:r>
            <a:r>
              <a:rPr lang="en-US" sz="2800" i="1" dirty="0" smtClean="0">
                <a:latin typeface="+mj-lt"/>
              </a:rPr>
              <a:t>,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holiness</a:t>
            </a:r>
            <a:r>
              <a:rPr lang="en-US" sz="2800" dirty="0" smtClean="0">
                <a:latin typeface="+mj-lt"/>
              </a:rPr>
              <a:t>, etc ~ over 90x in Leviticus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6002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Over 40x in New Testament</a:t>
            </a:r>
            <a:endParaRPr lang="en-US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6758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Atonement</a:t>
            </a:r>
            <a:r>
              <a:rPr lang="en-US" sz="2800" dirty="0" smtClean="0">
                <a:latin typeface="+mj-lt"/>
              </a:rPr>
              <a:t> 45x (a covering)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  <p:bldP spid="12" grpId="2"/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For it is not possible that the blood of bulls and goats could take away sins.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Hebrews 10.4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1) Apodictic ~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Thou </a:t>
            </a:r>
            <a:r>
              <a:rPr lang="en-US" sz="3200" dirty="0" err="1" smtClean="0">
                <a:solidFill>
                  <a:schemeClr val="bg1"/>
                </a:solidFill>
                <a:latin typeface="+mj-lt"/>
              </a:rPr>
              <a:t>shalt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not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647603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2) Casuistic ~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If … Then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Though sacrifices and ceremonies can be no ground or foundation to build upon – that is, though we can prove naught with them – yet when we have once found Christ and His mysteries, then we may borrow figures, that is to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96000"/>
            <a:ext cx="6019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William Tyndale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698242"/>
            <a:ext cx="5867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say, allegories, </a:t>
            </a:r>
            <a:r>
              <a:rPr lang="en-US" sz="3200" dirty="0" err="1" smtClean="0">
                <a:latin typeface="+mj-lt"/>
              </a:rPr>
              <a:t>simili-tudes</a:t>
            </a:r>
            <a:r>
              <a:rPr lang="en-US" sz="3200" dirty="0" smtClean="0">
                <a:latin typeface="+mj-lt"/>
              </a:rPr>
              <a:t>, and examples, to open Christ, and the secrets of God hid in Christ, even unto the quick: and declare them more lively and sensibly with them that all the words of the world. 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endParaRPr lang="en-US" sz="3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6" grpId="0"/>
      <p:bldP spid="6" grpId="1"/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Rules for types: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1207911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1)  Proper attention to historical reality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234625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2)  Relate significance to N. T. believers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23094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3) Let established doctrine shape type not vice versa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6" grpId="0"/>
      <p:bldP spid="6" grpId="1"/>
      <p:bldP spid="6" grpId="2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Sweet savor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literally, </a:t>
            </a:r>
            <a:r>
              <a:rPr lang="en-US" sz="3200" i="1" dirty="0" smtClean="0">
                <a:latin typeface="+mj-lt"/>
              </a:rPr>
              <a:t>restful</a:t>
            </a:r>
            <a:r>
              <a:rPr lang="en-US" sz="3200" dirty="0" smtClean="0">
                <a:latin typeface="+mj-lt"/>
              </a:rPr>
              <a:t>, (abstractly) </a:t>
            </a:r>
            <a:r>
              <a:rPr lang="en-US" sz="3200" i="1" dirty="0" smtClean="0">
                <a:latin typeface="+mj-lt"/>
              </a:rPr>
              <a:t>pleasant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2158425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NASB ~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soothing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aroma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LEVITICUS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125071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NIV~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aroma pleasing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6" grpId="0"/>
      <p:bldP spid="6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988</TotalTime>
  <Words>542</Words>
  <Application>Microsoft Office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23</cp:revision>
  <dcterms:created xsi:type="dcterms:W3CDTF">2009-04-02T17:14:31Z</dcterms:created>
  <dcterms:modified xsi:type="dcterms:W3CDTF">2009-04-06T21:35:55Z</dcterms:modified>
</cp:coreProperties>
</file>